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2</c:v>
                </c:pt>
                <c:pt idx="3">
                  <c:v>42</c:v>
                </c:pt>
                <c:pt idx="4">
                  <c:v>3</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0.16958889855499937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9.2772000000000077E-2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0.96852400000000038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9.2772000000000077E-2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0.33276299999999992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0.62538500000000052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6.8319429999999999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0.17575317342530017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9.174199999999999E-2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0.95777299999999954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9.174199999999999E-2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0.3290690000000005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0.86487999999999943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7.1700059999999999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1.353364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0.48938699999999979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0.13643800000000006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1.4243880000000004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0.13643800000000006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0.41039631179689984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8.0673899999999996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7.2452000000000183E-2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0.352468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9.8265999999999742E-2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1.0258779999999996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9.8265000000000491E-2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0.35246900000000014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0.57253199999999982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6.8100800000000001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0.16356200000000065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0.33020499999999942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9.2058999999999891E-2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0.96107899999999979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9.2059000000000779E-2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0.33020499999999942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0.80148300000000106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8.0255639999999993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8.2620999999999611E-2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0.14278700000000022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3.9807999999998955E-2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0.41558900000000065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3.9808000000000732E-2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0.14278700000000022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0.15882599999999947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8.7633010000000002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8</c:v>
                </c:pt>
                <c:pt idx="1">
                  <c:v>32</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0.1136569999999999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0.31934299999999993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8.9030000000000165E-2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0.92946499999999954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8.9031000000000304E-2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0.31934299999999993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0.77590800000000026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4.2526330000000003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0.30747199999999975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0.3503090000000002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9.7662999999999833E-2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1.0195930000000004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9.7662999999999833E-2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0.35030899999999932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0.84209500000000048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6.4479930000000003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0.3784389852576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0.15293500000000027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1.5966199999999988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0.15293500000000115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0.54856200000000044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0.67792299999999983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7.5763499999999997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0.77038399999999996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0.44719299999999951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0.12467399999999973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1.3015790000000003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0.12467400000000062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0.4471930000000004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0.27757499999999879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7.5626810000000004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1.1391880000000003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0.43905599999999989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0.12240599999999979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1.2778970000000003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0.12240499999999965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0.43905700000000003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0.80229300000000059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6.2660340000000003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Q12. How would you rate the hospital food?</c:v>
                </c:pt>
                <c:pt idx="2">
                  <c:v>The hospital and ward Q11. Were you offered food that met any dietary needs or requirements you had?</c:v>
                </c:pt>
                <c:pt idx="3">
                  <c:v>The hospital and ward Q13. Did you get enough help from staff to eat your meals?</c:v>
                </c:pt>
                <c:pt idx="4">
                  <c:v>Your care and treatment Q27. Were you able to discuss your condition or treatment with hospital staff without being overheard?</c:v>
                </c:pt>
              </c:strCache>
            </c:strRef>
          </c:cat>
          <c:val>
            <c:numRef>
              <c:f>Sheet1!$B$2:$B$6</c:f>
              <c:numCache>
                <c:formatCode>0.0</c:formatCode>
                <c:ptCount val="5"/>
                <c:pt idx="0">
                  <c:v>2.2000000000000002</c:v>
                </c:pt>
                <c:pt idx="1">
                  <c:v>7.7</c:v>
                </c:pt>
                <c:pt idx="2">
                  <c:v>8.6999999999999993</c:v>
                </c:pt>
                <c:pt idx="3">
                  <c:v>7.8</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Q12. How would you rate the hospital food?</c:v>
                </c:pt>
                <c:pt idx="2">
                  <c:v>The hospital and ward Q11. Were you offered food that met any dietary needs or requirements you had?</c:v>
                </c:pt>
                <c:pt idx="3">
                  <c:v>The hospital and ward Q13. Did you get enough help from staff to eat your meals?</c:v>
                </c:pt>
                <c:pt idx="4">
                  <c:v>Your care and treatment Q27. Were you able to discuss your condition or treatment with hospital staff without being overheard?</c:v>
                </c:pt>
              </c:strCache>
            </c:strRef>
          </c:cat>
          <c:val>
            <c:numRef>
              <c:f>Sheet1!$C$2:$C$6</c:f>
              <c:numCache>
                <c:formatCode>0.0</c:formatCode>
                <c:ptCount val="5"/>
                <c:pt idx="0">
                  <c:v>1.4</c:v>
                </c:pt>
                <c:pt idx="1">
                  <c:v>7</c:v>
                </c:pt>
                <c:pt idx="2">
                  <c:v>8.3000000000000007</c:v>
                </c:pt>
                <c:pt idx="3">
                  <c:v>7.5</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Your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3.1877557190599981E-2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0.13640099999999999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1.4240019999999998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0.13640000000000008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0.489255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0.72563600000000017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2.1652309999999999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Your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9.2958098609966004</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Leaving hospital Q44. Did hospital staff discuss with you whether you may need any further health or social care services after leaving hospital?</c:v>
                </c:pt>
                <c:pt idx="3">
                  <c:v>Doctors Q16. When you asked doctors questions, did you get answers you could understand?</c:v>
                </c:pt>
                <c:pt idx="4">
                  <c:v>Leaving hospital Q41. Thinking about any medicine you were to take at home, were you given any of the following?</c:v>
                </c:pt>
              </c:strCache>
            </c:strRef>
          </c:cat>
          <c:val>
            <c:numRef>
              <c:f>Sheet1!$B$2:$B$6</c:f>
              <c:numCache>
                <c:formatCode>0.0</c:formatCode>
                <c:ptCount val="5"/>
                <c:pt idx="0">
                  <c:v>6.8</c:v>
                </c:pt>
                <c:pt idx="1">
                  <c:v>7.7</c:v>
                </c:pt>
                <c:pt idx="2">
                  <c:v>7.6</c:v>
                </c:pt>
                <c:pt idx="3">
                  <c:v>8.3000000000000007</c:v>
                </c:pt>
                <c:pt idx="4">
                  <c:v>4.3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Leaving hospital Q44. Did hospital staff discuss with you whether you may need any further health or social care services after leaving hospital?</c:v>
                </c:pt>
                <c:pt idx="3">
                  <c:v>Doctors Q16. When you asked doctors questions, did you get answers you could understand?</c:v>
                </c:pt>
                <c:pt idx="4">
                  <c:v>Leaving hospital Q41. Thinking about any medicine you were to take at home, were you given any of the following?</c:v>
                </c:pt>
              </c:strCache>
            </c:strRef>
          </c:cat>
          <c:val>
            <c:numRef>
              <c:f>Sheet1!$C$2:$C$6</c:f>
              <c:numCache>
                <c:formatCode>0.0</c:formatCode>
                <c:ptCount val="5"/>
                <c:pt idx="0">
                  <c:v>7.5</c:v>
                </c:pt>
                <c:pt idx="1">
                  <c:v>8.1</c:v>
                </c:pt>
                <c:pt idx="2">
                  <c:v>8</c:v>
                </c:pt>
                <c:pt idx="3">
                  <c:v>8.6999999999999993</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0.27957800000000077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0.21286300000000047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5.9344999999998649E-2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0.61954900000000102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5.9345000000000425E-2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0.21286199999999944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0.10703700000000005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9.2958099999999995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Your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8.3997944340255302</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0.27463702827430048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7.9984999999999751E-2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0.83504099999999948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7.9985999999999891E-2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0.28690100000000029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0.47689000000000092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8.399794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Your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6.8167962945531899</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0.49513844194089973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0.16556700000000024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1.7284980000000001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0.75943900000000042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0.79470799999999997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6.8410289999999998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0.20192565905419979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0.1935570000000002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2.0207149999999992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0.66761302339620165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6.7925630000000004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Your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7.8484554055808999</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94.807699999999997</c:v>
                </c:pt>
                <c:pt idx="1">
                  <c:v>0.96150000000000002</c:v>
                </c:pt>
                <c:pt idx="2">
                  <c:v>1.3462000000000001</c:v>
                </c:pt>
                <c:pt idx="3">
                  <c:v>0</c:v>
                </c:pt>
                <c:pt idx="4">
                  <c:v>0</c:v>
                </c:pt>
                <c:pt idx="5">
                  <c:v>2.8845999999999998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0.15750299999999928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0.42866000000000071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0.11950699999999959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1.247637000000001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0.5481669999999994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0.57098300000000002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7.9486460000000001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1.6324097101899859E-2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0.18975100000000023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1.9809739999999998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0.87036800000000003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1.6168800000000001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5.7829949999999997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0.13080099999999995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0.29951000000000061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8.3502000000000187E-2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0.87173999999999907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0.3830120000000008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0.52717999999999954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8.1283720000000006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8.909699999999976E-2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0.28744200000000042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8.0135999999999541E-2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0.83661399999999997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0.36757799999999996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0.44687200000000082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8.3152430000000006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0.32807309375559957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0.17815400000000015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1.8598990000000004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0.81717300000000037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0.58842299999999881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6.9917499999999997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8.0296999999999841E-2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0.23441900000000082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6.5353999999999246E-2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0.68228700000000053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6.5353999999999246E-2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0.23441799999999979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0.14359800000000078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9.2981960000000008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0.26710502279209969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0.10281499999999966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1.0733710000000007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0.10281499999999966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0.36878499999999903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0.24798900000000046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8.3111460000000008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0.15639136853580027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0.10727300000000017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1.1199170000000001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0.10727299999999929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0.38477800000000073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0.31100299999999947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7.6839630000000003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26.2425</c:v>
                </c:pt>
                <c:pt idx="1">
                  <c:v>0.59640000000000004</c:v>
                </c:pt>
                <c:pt idx="2">
                  <c:v>66.799199999999999</c:v>
                </c:pt>
                <c:pt idx="3">
                  <c:v>0.1988</c:v>
                </c:pt>
                <c:pt idx="4">
                  <c:v>0.1988</c:v>
                </c:pt>
                <c:pt idx="5">
                  <c:v>0.1988</c:v>
                </c:pt>
                <c:pt idx="6">
                  <c:v>0</c:v>
                </c:pt>
                <c:pt idx="7">
                  <c:v>2.1869000000000001</c:v>
                </c:pt>
                <c:pt idx="8">
                  <c:v>3.5785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0.58846999999999916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0.37047500000000078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0.10328599999999977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1.0782889999999998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0.10328600000000066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0.370474999999999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0.41280599999999978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8.7238819999999997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0.35944296031469936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0.11205100000000012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1.1697949999999997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0.11205100000000012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0.40191500000000069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0.70724500000000035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7.6696099999999996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0.38118300992980014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0.14144600000000018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1.476674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0.14144600000000018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0.50735099999999989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0.45889099999999949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7.8364890000000003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0.34827853586260016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0.19938199999999995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2.0815260000000002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0.19938199999999995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0.71516499999999983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0.80417600000000089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5.7542809999999998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0.36911299999999869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0.16013500000000036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4.4645000000000934E-2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0.46608400000000039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4.4643999999999906E-2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0.16013599999999961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0.11996699999999905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9.5853479999999998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0.82820000000000005</c:v>
                </c:pt>
                <c:pt idx="1">
                  <c:v>0.17179999999999995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0.82820000000000005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Your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8.5376382963325703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9.3010999999999733E-2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0.25005500000000058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6.9713000000000136E-2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0.72780000000000022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6.971299999999836E-2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0.25005500000000147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0.18172199999999883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8.2553540000000005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9.870000000002932E-4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0.20272800000000046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5.6518999999999764E-2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0.59005300000000105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5.6518999999999764E-2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0.20272899999999971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0.16967299999999952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9.0148580000000003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0.17501223587500014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7.9985000000000639E-2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0.83503599999999878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7.9985000000000639E-2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0.28689999999999927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0.11108000000000118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8.3427030000000002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47.817500000000003</c:v>
                </c:pt>
                <c:pt idx="2">
                  <c:v>51.587299999999999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Your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8.5737447698634401</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0.17442700000000055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0.26471200000000028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7.3798999999999282E-2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0.77045700000000039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7.380000000000031E-2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0.26471100000000014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0.22779799999999994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9.0122319999999991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7.2753000000000512E-2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0.23522099999999924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6.5578000000000358E-2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0.6846230000000002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6.5578000000000358E-2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0.23522099999999924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2.8837000000001112E-2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9.1350320000000007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0.1330840000000002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0.28681100000000015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7.9960999999999061E-2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0.83477800000000002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7.9959999999999809E-2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0.28681100000000015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0.10361500000000134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8.6569830000000003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0.45480399999999932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0.35121900000000039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9.791699999999981E-2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9.791699999999981E-2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0.35121900000000039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0.76278100000000038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7.4907320000000004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Your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8.1665955617109791</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0.3763639999999997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0.29998799999999992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8.3635000000000126E-2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0.87313199999999913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8.3633999999999986E-2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0.29998800000000081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0.19712700000000005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7.833062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0.20768370072940012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8.6547000000000374E-2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0.90353499999999976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8.6547000000000374E-2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0.31043399999999988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0.63508600000000026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7.2248739999999998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0.14830746760380009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6.0437000000000296E-2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0.63094499999999876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6.0437000000000296E-2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0.21677799999999969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0.30241800000000119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8.8672109999999993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0.18841099999999944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0.37607800000000058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0.10484799999999961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1.0945970000000003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0.1048480000000005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0.37607799999999969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0.57245099999999915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7.9064249999999996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0.1408810276154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0.14580400000000004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1.5221729999999996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0.14580400000000004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0.52298299999999998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1.5798530000000008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6.6307919999999996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3.8462000000000001</c:v>
                </c:pt>
                <c:pt idx="1">
                  <c:v>8.2691999999999997</c:v>
                </c:pt>
                <c:pt idx="2">
                  <c:v>20.769200000000001</c:v>
                </c:pt>
                <c:pt idx="3">
                  <c:v>67.115399999999994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1.8346999999998559E-2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0.12694700000000125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3.5391999999999868E-2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0.36948899999999973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3.5391999999999868E-2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0.1269480000000005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0.188248999999999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9.5968499999999999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0.23882200000000076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0.19680300000000095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5.4866999999999777E-2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0.57280299999999862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5.4867000000001553E-2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0.19680299999999917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0.2283659999999994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8.9295159999999996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0.26832697606460076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8.6497999999999742E-2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0.90302099999999896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8.6497000000001378E-2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0.31025799999999926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0.44853999999999949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8.3440340000000006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Your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8.1819685372069504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6.0558999999999585E-2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0.23113600000000112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6.4439000000000135E-2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0.67273400000000017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6.4439000000000135E-2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0.23113599999999934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0.10792000000000002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9.0563029999999998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0.3900800000000002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0.31377499999999969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8.7477999999999945E-2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0.91325900000000004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8.7478000000000833E-2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0.31377499999999969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0.27197299999999913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7.4169970000000003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0.31716080768990018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9.2346999999999291E-2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0.96408700000000103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9.2347000000000179E-2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0.33123799999999903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0.39631699999999981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8.0726060000000004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Your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7.0703614349801498</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RGP | James Paget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RGP | James Paget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RGP | James Paget University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James Paget University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35311679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4353986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88760252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653697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14360115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Q16. When you asked doctors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75348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55729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56256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23711542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5666942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11280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77936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2321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4299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398821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7871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68479034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01140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79272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0379320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32798789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49906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8913770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69532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946133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0257557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4812730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94474223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20168314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298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67424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34785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410317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9102226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2727822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90145013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22549559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279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3453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53192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5114477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5794948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078663674"/>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51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956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0422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351770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6683117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16641218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04728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9725681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561086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8897958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42606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6031816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10124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513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47643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493995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5609493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83474997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01024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0619730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00064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7415085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139379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5236857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45716503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9832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14945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8067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169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0504724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6046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80842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2872869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15010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4467968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856988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4138303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73115560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26470153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60382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70975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35155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5609137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973823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4002223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4276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30313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936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139495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4481060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77643029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950996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5632903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711866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072976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0691525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7662447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24653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3115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6684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162593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285053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14204817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96976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104002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980511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9292179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9933609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93766373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86529385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03680970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176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144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060757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031397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5306053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6437321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4797076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69144054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0305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175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94306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34075046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75331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281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499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19761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1854925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544043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2.2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90985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1761691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527172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5275225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82410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1277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3172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4528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6012262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58272638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29276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3769224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60351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80472912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9987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37979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187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6278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5410725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53876851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61470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6330326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98283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88392137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13366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8747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1015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7588572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3559096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1162976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2252110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316791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96233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75578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6062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29971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1435569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2594244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9376934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1545681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4821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984011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3184778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89567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7513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1225066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7236382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7232863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7791747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70262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842898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601280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78914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9137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9499666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4661435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1993688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4781065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491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162276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7993288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5078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34654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821307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2629570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956811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9309217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19226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729625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6456593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0794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5150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1184109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2159953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8416573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1251073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93513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7337025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3906138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31185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15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818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7870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8127608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705358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902808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4586826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9973515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8347515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8430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404385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846885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9294190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1036267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4416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759785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866903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368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16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506059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2711009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868154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8991681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48519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0512832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904712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17903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814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4789139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946662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7180277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4282984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71179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3194891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8965678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00947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583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7739099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5140836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6502374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7697519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674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9779866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1094487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47564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5463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55877760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5202560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6399812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02343710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103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1447082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0463118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69202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02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7172734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5304348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2292710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8434393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54804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5667615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3975067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6918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0708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060240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5750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7696037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2054746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4361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0808368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131316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69110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9988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938360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887861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6354462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2564623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24489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1756404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6912341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93529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9446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4985988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2751197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1247441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347818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60758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9592649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569243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8917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73029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5980976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209537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194402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8303625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21148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5365283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5379091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29082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910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06476857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612918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0596118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88513250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9909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6172945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0677664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82610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2608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7501444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250091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469385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6163845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7523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8886657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9538242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6145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5891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5767004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0932699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2297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16201534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0402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6198588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650405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109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812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5556846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8285530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8079995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7662665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9844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1667107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9300025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7336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28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92343752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172740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621687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0855882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64505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5292268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2436365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0201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6620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3173147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2560054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5566177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0214015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175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966002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6722449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67958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5747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512076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02051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4457837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540801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JAMES PAGET UNIVERSITY HOSPITAL (505)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2123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7156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32302736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82883719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0028704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4256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025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05798957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0967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77196613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7052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7459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73755427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79736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410207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14320838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8954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38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5129941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55887466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9032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41881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596046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10081733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41124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1164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3249310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08144127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21199512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719297970"/>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07616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428995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95756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4841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857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366306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563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973165708"/>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Q16. When you asked doctors questions, did you get answers you could understand?
Q40. To what extent did you understand the information you were given about what you should or should not do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Q12. How would you rate the hospital food?
Q28. Were you given enough privacy when being examined or treated?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0007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0711073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0456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55818732"/>
              </p:ext>
            </p:extLst>
          </p:nvPr>
        </p:nvGraphicFramePr>
        <p:xfrm>
          <a:off x="469068" y="1548000"/>
          <a:ext cx="11253864" cy="323401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6707682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5033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James Paget University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9938894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Quality of food: patients describing the hospital food as good
Dietary needs or requirements: patients being offered food that met any dietary needs or requirements they had
Help with eating: patients being given enough help from staff to eat meals, if needed
Privacy for discussions: patients being able to discuss their condition or treatment with hospital staff without being overheard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63875857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Taking medication: patients being able to take medication they brought to hospital when needed
Further health or social care services: patients being given information about further health or social care services they may need after leaving hospital
Answers to questions: doctors answering patients questions in a way they could understand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James Paget University Hospitals NHS Foundation Trust who had attended in late 2021. Responses were received from 520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08001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760436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520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1523140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9239246"/>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802832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07256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50305606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217131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11864446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99175908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76327900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36658290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855259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720014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377147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7753372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03403850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16145</Words>
  <Application>Microsoft Office PowerPoint</Application>
  <PresentationFormat>Widescreen</PresentationFormat>
  <Paragraphs>2247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James Paget University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